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9" r:id="rId3"/>
    <p:sldId id="257" r:id="rId4"/>
    <p:sldId id="258" r:id="rId5"/>
    <p:sldId id="259" r:id="rId6"/>
    <p:sldId id="260" r:id="rId7"/>
    <p:sldId id="263" r:id="rId8"/>
    <p:sldId id="302" r:id="rId9"/>
    <p:sldId id="300" r:id="rId10"/>
    <p:sldId id="301" r:id="rId11"/>
    <p:sldId id="264" r:id="rId12"/>
    <p:sldId id="282" r:id="rId13"/>
    <p:sldId id="266" r:id="rId14"/>
    <p:sldId id="267" r:id="rId15"/>
    <p:sldId id="268" r:id="rId16"/>
    <p:sldId id="27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F1B"/>
    <a:srgbClr val="74B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195" autoAdjust="0"/>
  </p:normalViewPr>
  <p:slideViewPr>
    <p:cSldViewPr>
      <p:cViewPr>
        <p:scale>
          <a:sx n="59" d="100"/>
          <a:sy n="59" d="100"/>
        </p:scale>
        <p:origin x="-146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9758-1E1F-41B0-B581-D77D7BEC7982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6615-8F65-4901-A33C-961F5ED3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1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6615-8F65-4901-A33C-961F5ED303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3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D4C6-1B61-49BF-A7DC-37C9B6B686AC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DA4A-B6B2-4810-AA21-819A76718E32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3DB-3C98-4B5D-9575-DC6E6C7C32A2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AC3A-EFBF-4CEC-B78F-B524AF2DF4DF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69CA-1CB2-4C88-971C-4507B5BFAAC3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11D3-7138-45DB-8FBC-D4ADEC457C74}" type="datetime1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FB93-8AD5-4EB6-AF11-B8515BD6204F}" type="datetime1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7140-4D93-4221-9D5C-5F9137753E1A}" type="datetime1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91E0-A022-49B1-903E-A87CC7B63BE2}" type="datetime1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94E-823F-48DB-8686-8FF4C5C293DC}" type="datetime1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C272-9CCC-4CC0-B8C3-70640954C3AD}" type="datetime1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8AEA-3AE6-479B-A62E-1A6299DB0F74}" type="datetime1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грохимия 12\Desktop\fertili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8957" y="1304763"/>
            <a:ext cx="7344816" cy="4248472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73000">
                <a:schemeClr val="accent3">
                  <a:shade val="93000"/>
                  <a:satMod val="130000"/>
                  <a:alpha val="78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8957" y="1362352"/>
            <a:ext cx="73448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питания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растений. Расчет доз минеральных удобрений».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Питание растений и его периодичность.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Химический состав растений.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Методики расчета доз минеральных удобрений.</a:t>
            </a:r>
          </a:p>
        </p:txBody>
      </p:sp>
      <p:sp>
        <p:nvSpPr>
          <p:cNvPr id="10" name="Параллелограмм 2"/>
          <p:cNvSpPr/>
          <p:nvPr/>
        </p:nvSpPr>
        <p:spPr>
          <a:xfrm>
            <a:off x="3448" y="0"/>
            <a:ext cx="9140552" cy="728539"/>
          </a:xfrm>
          <a:custGeom>
            <a:avLst/>
            <a:gdLst>
              <a:gd name="connsiteX0" fmla="*/ 0 w 8676753"/>
              <a:gd name="connsiteY0" fmla="*/ 548357 h 548357"/>
              <a:gd name="connsiteX1" fmla="*/ 137089 w 8676753"/>
              <a:gd name="connsiteY1" fmla="*/ 0 h 548357"/>
              <a:gd name="connsiteX2" fmla="*/ 8676753 w 8676753"/>
              <a:gd name="connsiteY2" fmla="*/ 0 h 548357"/>
              <a:gd name="connsiteX3" fmla="*/ 8539664 w 8676753"/>
              <a:gd name="connsiteY3" fmla="*/ 548357 h 548357"/>
              <a:gd name="connsiteX4" fmla="*/ 0 w 8676753"/>
              <a:gd name="connsiteY4" fmla="*/ 548357 h 548357"/>
              <a:gd name="connsiteX0" fmla="*/ 0 w 8676753"/>
              <a:gd name="connsiteY0" fmla="*/ 548357 h 548357"/>
              <a:gd name="connsiteX1" fmla="*/ 137089 w 8676753"/>
              <a:gd name="connsiteY1" fmla="*/ 0 h 548357"/>
              <a:gd name="connsiteX2" fmla="*/ 8676753 w 8676753"/>
              <a:gd name="connsiteY2" fmla="*/ 0 h 548357"/>
              <a:gd name="connsiteX3" fmla="*/ 8120564 w 8676753"/>
              <a:gd name="connsiteY3" fmla="*/ 548357 h 548357"/>
              <a:gd name="connsiteX4" fmla="*/ 0 w 8676753"/>
              <a:gd name="connsiteY4" fmla="*/ 548357 h 548357"/>
              <a:gd name="connsiteX0" fmla="*/ 0 w 8676753"/>
              <a:gd name="connsiteY0" fmla="*/ 548357 h 548357"/>
              <a:gd name="connsiteX1" fmla="*/ 3739 w 8676753"/>
              <a:gd name="connsiteY1" fmla="*/ 19050 h 548357"/>
              <a:gd name="connsiteX2" fmla="*/ 8676753 w 8676753"/>
              <a:gd name="connsiteY2" fmla="*/ 0 h 548357"/>
              <a:gd name="connsiteX3" fmla="*/ 8120564 w 8676753"/>
              <a:gd name="connsiteY3" fmla="*/ 548357 h 548357"/>
              <a:gd name="connsiteX4" fmla="*/ 0 w 8676753"/>
              <a:gd name="connsiteY4" fmla="*/ 548357 h 54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6753" h="548357">
                <a:moveTo>
                  <a:pt x="0" y="548357"/>
                </a:moveTo>
                <a:cubicBezTo>
                  <a:pt x="1246" y="371921"/>
                  <a:pt x="2493" y="195486"/>
                  <a:pt x="3739" y="19050"/>
                </a:cubicBezTo>
                <a:lnTo>
                  <a:pt x="8676753" y="0"/>
                </a:lnTo>
                <a:lnTo>
                  <a:pt x="8120564" y="548357"/>
                </a:lnTo>
                <a:lnTo>
                  <a:pt x="0" y="54835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39999">
                <a:schemeClr val="accent3">
                  <a:lumMod val="75000"/>
                </a:schemeClr>
              </a:gs>
              <a:gs pos="68000">
                <a:schemeClr val="accent3">
                  <a:lumMod val="60000"/>
                  <a:lumOff val="40000"/>
                </a:schemeClr>
              </a:gs>
              <a:gs pos="98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ФГБОУ ВО Ставропольский государственный аграрный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университет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Параллелограмм 2"/>
          <p:cNvSpPr/>
          <p:nvPr/>
        </p:nvSpPr>
        <p:spPr>
          <a:xfrm>
            <a:off x="2339752" y="5949280"/>
            <a:ext cx="6802138" cy="804924"/>
          </a:xfrm>
          <a:custGeom>
            <a:avLst/>
            <a:gdLst>
              <a:gd name="connsiteX0" fmla="*/ 0 w 8676753"/>
              <a:gd name="connsiteY0" fmla="*/ 548357 h 548357"/>
              <a:gd name="connsiteX1" fmla="*/ 137089 w 8676753"/>
              <a:gd name="connsiteY1" fmla="*/ 0 h 548357"/>
              <a:gd name="connsiteX2" fmla="*/ 8676753 w 8676753"/>
              <a:gd name="connsiteY2" fmla="*/ 0 h 548357"/>
              <a:gd name="connsiteX3" fmla="*/ 8539664 w 8676753"/>
              <a:gd name="connsiteY3" fmla="*/ 548357 h 548357"/>
              <a:gd name="connsiteX4" fmla="*/ 0 w 8676753"/>
              <a:gd name="connsiteY4" fmla="*/ 548357 h 548357"/>
              <a:gd name="connsiteX0" fmla="*/ 0 w 8676753"/>
              <a:gd name="connsiteY0" fmla="*/ 548357 h 548357"/>
              <a:gd name="connsiteX1" fmla="*/ 137089 w 8676753"/>
              <a:gd name="connsiteY1" fmla="*/ 0 h 548357"/>
              <a:gd name="connsiteX2" fmla="*/ 8676753 w 8676753"/>
              <a:gd name="connsiteY2" fmla="*/ 0 h 548357"/>
              <a:gd name="connsiteX3" fmla="*/ 8120564 w 8676753"/>
              <a:gd name="connsiteY3" fmla="*/ 548357 h 548357"/>
              <a:gd name="connsiteX4" fmla="*/ 0 w 8676753"/>
              <a:gd name="connsiteY4" fmla="*/ 548357 h 548357"/>
              <a:gd name="connsiteX0" fmla="*/ 0 w 8676753"/>
              <a:gd name="connsiteY0" fmla="*/ 548357 h 548357"/>
              <a:gd name="connsiteX1" fmla="*/ 3739 w 8676753"/>
              <a:gd name="connsiteY1" fmla="*/ 19050 h 548357"/>
              <a:gd name="connsiteX2" fmla="*/ 8676753 w 8676753"/>
              <a:gd name="connsiteY2" fmla="*/ 0 h 548357"/>
              <a:gd name="connsiteX3" fmla="*/ 8120564 w 8676753"/>
              <a:gd name="connsiteY3" fmla="*/ 548357 h 548357"/>
              <a:gd name="connsiteX4" fmla="*/ 0 w 8676753"/>
              <a:gd name="connsiteY4" fmla="*/ 548357 h 548357"/>
              <a:gd name="connsiteX0" fmla="*/ 0 w 8676753"/>
              <a:gd name="connsiteY0" fmla="*/ 548357 h 548357"/>
              <a:gd name="connsiteX1" fmla="*/ 531092 w 8676753"/>
              <a:gd name="connsiteY1" fmla="*/ 30701 h 548357"/>
              <a:gd name="connsiteX2" fmla="*/ 8676753 w 8676753"/>
              <a:gd name="connsiteY2" fmla="*/ 0 h 548357"/>
              <a:gd name="connsiteX3" fmla="*/ 8120564 w 8676753"/>
              <a:gd name="connsiteY3" fmla="*/ 548357 h 548357"/>
              <a:gd name="connsiteX4" fmla="*/ 0 w 8676753"/>
              <a:gd name="connsiteY4" fmla="*/ 548357 h 548357"/>
              <a:gd name="connsiteX0" fmla="*/ 0 w 8121644"/>
              <a:gd name="connsiteY0" fmla="*/ 583311 h 583311"/>
              <a:gd name="connsiteX1" fmla="*/ 531092 w 8121644"/>
              <a:gd name="connsiteY1" fmla="*/ 65655 h 583311"/>
              <a:gd name="connsiteX2" fmla="*/ 8121644 w 8121644"/>
              <a:gd name="connsiteY2" fmla="*/ 0 h 583311"/>
              <a:gd name="connsiteX3" fmla="*/ 8120564 w 8121644"/>
              <a:gd name="connsiteY3" fmla="*/ 583311 h 583311"/>
              <a:gd name="connsiteX4" fmla="*/ 0 w 8121644"/>
              <a:gd name="connsiteY4" fmla="*/ 583311 h 583311"/>
              <a:gd name="connsiteX0" fmla="*/ 0 w 8121644"/>
              <a:gd name="connsiteY0" fmla="*/ 599216 h 599216"/>
              <a:gd name="connsiteX1" fmla="*/ 531091 w 8121644"/>
              <a:gd name="connsiteY1" fmla="*/ 0 h 599216"/>
              <a:gd name="connsiteX2" fmla="*/ 8121644 w 8121644"/>
              <a:gd name="connsiteY2" fmla="*/ 15905 h 599216"/>
              <a:gd name="connsiteX3" fmla="*/ 8120564 w 8121644"/>
              <a:gd name="connsiteY3" fmla="*/ 599216 h 599216"/>
              <a:gd name="connsiteX4" fmla="*/ 0 w 8121644"/>
              <a:gd name="connsiteY4" fmla="*/ 599216 h 599216"/>
              <a:gd name="connsiteX0" fmla="*/ 0 w 8121644"/>
              <a:gd name="connsiteY0" fmla="*/ 715729 h 715729"/>
              <a:gd name="connsiteX1" fmla="*/ 505954 w 8121644"/>
              <a:gd name="connsiteY1" fmla="*/ 0 h 715729"/>
              <a:gd name="connsiteX2" fmla="*/ 8121644 w 8121644"/>
              <a:gd name="connsiteY2" fmla="*/ 132418 h 715729"/>
              <a:gd name="connsiteX3" fmla="*/ 8120564 w 8121644"/>
              <a:gd name="connsiteY3" fmla="*/ 715729 h 715729"/>
              <a:gd name="connsiteX4" fmla="*/ 0 w 8121644"/>
              <a:gd name="connsiteY4" fmla="*/ 715729 h 715729"/>
              <a:gd name="connsiteX0" fmla="*/ 0 w 8120565"/>
              <a:gd name="connsiteY0" fmla="*/ 723127 h 723127"/>
              <a:gd name="connsiteX1" fmla="*/ 505954 w 8120565"/>
              <a:gd name="connsiteY1" fmla="*/ 7398 h 723127"/>
              <a:gd name="connsiteX2" fmla="*/ 8096507 w 8120565"/>
              <a:gd name="connsiteY2" fmla="*/ 0 h 723127"/>
              <a:gd name="connsiteX3" fmla="*/ 8120564 w 8120565"/>
              <a:gd name="connsiteY3" fmla="*/ 723127 h 723127"/>
              <a:gd name="connsiteX4" fmla="*/ 0 w 8120565"/>
              <a:gd name="connsiteY4" fmla="*/ 723127 h 723127"/>
              <a:gd name="connsiteX0" fmla="*/ 0 w 8120564"/>
              <a:gd name="connsiteY0" fmla="*/ 723127 h 723127"/>
              <a:gd name="connsiteX1" fmla="*/ 983563 w 8120564"/>
              <a:gd name="connsiteY1" fmla="*/ 21915 h 723127"/>
              <a:gd name="connsiteX2" fmla="*/ 8096507 w 8120564"/>
              <a:gd name="connsiteY2" fmla="*/ 0 h 723127"/>
              <a:gd name="connsiteX3" fmla="*/ 8120564 w 8120564"/>
              <a:gd name="connsiteY3" fmla="*/ 723127 h 723127"/>
              <a:gd name="connsiteX4" fmla="*/ 0 w 8120564"/>
              <a:gd name="connsiteY4" fmla="*/ 723127 h 7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0564" h="723127">
                <a:moveTo>
                  <a:pt x="0" y="723127"/>
                </a:moveTo>
                <a:cubicBezTo>
                  <a:pt x="1246" y="546691"/>
                  <a:pt x="982317" y="198351"/>
                  <a:pt x="983563" y="21915"/>
                </a:cubicBezTo>
                <a:lnTo>
                  <a:pt x="8096507" y="0"/>
                </a:lnTo>
                <a:lnTo>
                  <a:pt x="8120564" y="723127"/>
                </a:lnTo>
                <a:lnTo>
                  <a:pt x="0" y="72312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39999">
                <a:schemeClr val="accent3">
                  <a:lumMod val="60000"/>
                  <a:lumOff val="40000"/>
                </a:schemeClr>
              </a:gs>
              <a:gs pos="92930">
                <a:schemeClr val="accent3">
                  <a:lumMod val="40000"/>
                  <a:lumOff val="60000"/>
                </a:schemeClr>
              </a:gs>
              <a:gs pos="68000">
                <a:schemeClr val="accent3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113" y="6156874"/>
            <a:ext cx="6084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Кандидат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с.-х. наук, доцент кафедры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агрохимии и физиологии растений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Ожередова Алёна Юрьевна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1</a:t>
            </a:fld>
            <a:endParaRPr lang="ru-RU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2555"/>
            <a:ext cx="643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Визуальные признаки калийного голодания </a:t>
            </a:r>
          </a:p>
        </p:txBody>
      </p:sp>
      <p:pic>
        <p:nvPicPr>
          <p:cNvPr id="5" name="Picture 2" descr="C:\Users\Агрохимия 10\Desktop\7767c1842f18873935e007baa35fab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2313"/>
            <a:ext cx="3801318" cy="25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грохимия 10\Desktop\deficit-fosf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53435"/>
            <a:ext cx="3766707" cy="25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грохимия 10\Desktop\970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8" y="3735527"/>
            <a:ext cx="3801318" cy="25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Агрохимия 10\Desktop\chto-takoe-kaliynaya-sol-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6640" r="50000" b="5964"/>
          <a:stretch/>
        </p:blipFill>
        <p:spPr bwMode="auto">
          <a:xfrm>
            <a:off x="4860031" y="3756669"/>
            <a:ext cx="3766707" cy="25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6465" y="3321569"/>
            <a:ext cx="3958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Недостаток калия у растений томата</a:t>
            </a:r>
            <a:endParaRPr lang="ru-RU" sz="1600" kern="0" dirty="0">
              <a:solidFill>
                <a:srgbClr val="00206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0016" y="3396972"/>
            <a:ext cx="4386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Недостаток калия у яблони</a:t>
            </a:r>
            <a:endParaRPr lang="ru-RU" sz="1600" b="1" kern="0" dirty="0">
              <a:solidFill>
                <a:srgbClr val="00206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909" y="6384480"/>
            <a:ext cx="3958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Недостаток калия у подсолнечника</a:t>
            </a:r>
            <a:endParaRPr lang="ru-RU" sz="1600" kern="0" dirty="0">
              <a:solidFill>
                <a:srgbClr val="00206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6638" y="6316446"/>
            <a:ext cx="3587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Недостаток калия у  озимой пшеницы</a:t>
            </a:r>
            <a:endParaRPr lang="ru-RU" sz="1600" kern="0" dirty="0">
              <a:solidFill>
                <a:srgbClr val="002060"/>
              </a:solidFill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10162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tabLst>
                <a:tab pos="274638" algn="l"/>
              </a:tabLs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20" y="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tabLst>
                <a:tab pos="274638" algn="l"/>
              </a:tabLst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tabLst>
                <a:tab pos="274638" algn="l"/>
              </a:tabLst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Химический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растений.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5915" y="3952855"/>
            <a:ext cx="3024336" cy="115212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9552" y="2636912"/>
            <a:ext cx="3024336" cy="115134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ОРГАНИЧЕСКИЕ ВЕЩЕСТВА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40152" y="3953639"/>
            <a:ext cx="3024336" cy="115134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ОРГАНО-МИНЕРАЛЬНЫЕ СОЕДИНЕНИЯ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8024" y="2636912"/>
            <a:ext cx="3024336" cy="115134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МИНЕРАЛЬНЫЕ СОЛИ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380" y="5363155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tabLst>
                <a:tab pos="274638" algn="l"/>
              </a:tabLs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>
              <a:tabLst>
                <a:tab pos="274638" algn="l"/>
              </a:tabLs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большинстве органов вегетативных сельскохозяйственных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 содержание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 составляет: 70-90 %,  а в семенах  - от 5 до 15 %.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11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81864" y="1340768"/>
            <a:ext cx="4572000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>
              <a:tabLst>
                <a:tab pos="274638" algn="l"/>
              </a:tabLst>
              <a:defRPr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Условно,  химические соединения можно разделить на 4 группы: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627784" y="2276872"/>
            <a:ext cx="184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1" idx="0"/>
          </p:cNvCxnSpPr>
          <p:nvPr/>
        </p:nvCxnSpPr>
        <p:spPr>
          <a:xfrm>
            <a:off x="4467864" y="2276872"/>
            <a:ext cx="183232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2"/>
          </p:cNvCxnSpPr>
          <p:nvPr/>
        </p:nvCxnSpPr>
        <p:spPr>
          <a:xfrm flipH="1">
            <a:off x="3779912" y="2276872"/>
            <a:ext cx="68795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1" idx="1"/>
          </p:cNvCxnSpPr>
          <p:nvPr/>
        </p:nvCxnSpPr>
        <p:spPr>
          <a:xfrm>
            <a:off x="4467864" y="2276872"/>
            <a:ext cx="763064" cy="52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9" idx="1"/>
          </p:cNvCxnSpPr>
          <p:nvPr/>
        </p:nvCxnSpPr>
        <p:spPr>
          <a:xfrm>
            <a:off x="5940152" y="3788256"/>
            <a:ext cx="442904" cy="333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611720" y="3788256"/>
            <a:ext cx="304096" cy="333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10162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tabLst>
                <a:tab pos="274638" algn="l"/>
              </a:tabLst>
              <a:defRPr/>
            </a:pPr>
            <a:endParaRPr lang="ru-RU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406" y="908720"/>
            <a:ext cx="3024336" cy="115212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12</a:t>
            </a:fld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грохимия 10\Desktop\optimized-akj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16133"/>
            <a:ext cx="4464496" cy="36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0726" y="4531932"/>
            <a:ext cx="4076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tabLst>
                <a:tab pos="274638" algn="l"/>
              </a:tabLs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tabLst>
                <a:tab pos="274638" algn="l"/>
              </a:tabLs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большинстве органов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вегетативных сельскохозяйственных культур содержание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 составляет: 70-90 %,  а в семенах  - от 5 до 15 %.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36942" y="4437112"/>
            <a:ext cx="4076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tabLst>
                <a:tab pos="274638" algn="l"/>
              </a:tabLs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tabLst>
                <a:tab pos="274638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Передвижение воды в растениях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028" name="Picture 4" descr="C:\Users\Агрохимия 10\Downloads\png-clipart-drop-water-illustration-blue-dream-water-droplets-blue-splash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5" y="2153138"/>
            <a:ext cx="2433638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-33608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13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54260" y="188640"/>
            <a:ext cx="3024336" cy="115134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ОРГАНИЧЕСКИЕ ВЕЩЕСТВА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0" y="1556792"/>
            <a:ext cx="2915816" cy="7920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Углеводы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0" y="2636912"/>
            <a:ext cx="2915816" cy="7920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Органические кислоты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33608" y="3717032"/>
            <a:ext cx="2915816" cy="7920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Растительные масла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-33318" y="4866078"/>
            <a:ext cx="2915816" cy="7920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Белковые вещества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151344"/>
            <a:ext cx="5400600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 algn="just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Состоят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из 3 элементов (</a:t>
            </a:r>
            <a:r>
              <a:rPr lang="en-US" sz="14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 О2,  </a:t>
            </a:r>
            <a:r>
              <a:rPr lang="en-US" sz="14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  - главные поставщики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энергии. Моносахариды </a:t>
            </a:r>
            <a:r>
              <a:rPr lang="ru-RU" sz="14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C6H12O6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(рибоза,  глюкоза,  фруктоза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). Олигосахариды </a:t>
            </a:r>
            <a:r>
              <a:rPr lang="ru-RU" sz="14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2C12H24O12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(сахароза,  мальтоза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b="1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Полиоза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(C6H10O5)n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крахмал.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Клетчатка  </a:t>
            </a:r>
            <a:r>
              <a:rPr lang="ru-RU" sz="14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(C6H10O5)n </a:t>
            </a:r>
            <a:r>
              <a:rPr lang="ru-RU" sz="14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655840"/>
            <a:ext cx="540060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 algn="just"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ксусная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 янтарная,  </a:t>
            </a:r>
            <a:r>
              <a:rPr 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фумаровая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 молочная,  щавелевая.</a:t>
            </a:r>
            <a:endParaRPr lang="ru-RU" sz="1400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3681028"/>
            <a:ext cx="5400600" cy="828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 algn="just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Триглицериды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высших жирных кислот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844682"/>
            <a:ext cx="5400600" cy="828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 algn="just"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 белка стабилен и на долю отдельных элементов приходится: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51-53 %, O – 21-23 %,  N – 16, 8-18,4 %,  S – 0, 7-1, 3 %,  H – 6, 9 %.</a:t>
            </a:r>
          </a:p>
        </p:txBody>
      </p:sp>
    </p:spTree>
    <p:extLst>
      <p:ext uri="{BB962C8B-B14F-4D97-AF65-F5344CB8AC3E}">
        <p14:creationId xmlns:p14="http://schemas.microsoft.com/office/powerpoint/2010/main" val="16018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14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188640"/>
            <a:ext cx="3024336" cy="115134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МИНЕРАЛЬНЫЕ СОЛИ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88640"/>
            <a:ext cx="511256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химические соединения,  не связанные с органическими веществами.</a:t>
            </a:r>
            <a:endParaRPr lang="ru-RU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4" y="1700808"/>
            <a:ext cx="312737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5895" y="1697450"/>
            <a:ext cx="5152183" cy="46838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 algn="just">
              <a:defRPr/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Химические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соединения,  не связанные с органическими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веществами. </a:t>
            </a:r>
          </a:p>
          <a:p>
            <a:pPr lvl="0" indent="355600" algn="just">
              <a:defRPr/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Фосфорические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соединения (нуклеиновые кислоты,  фитин,  лецитин АТФ,  АДФ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>
              <a:defRPr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Магний содержащие органические соединения в растениях представлены хлорофиллом «а» C55H72O5N4Mg  и  «б» C55H70O6N4Mg содержание которого в сухом веществе растений составляет около 1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>
              <a:defRPr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общем по химическому составу на долю углерода 95 % сухой массы растений (C – 45 %, O – 42 %,  N – 1, 5 %, H – 6, 5 %). Эти четыре элемента названы  органогенными. </a:t>
            </a:r>
          </a:p>
          <a:p>
            <a:pPr lvl="0" indent="355600" algn="just">
              <a:defRPr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растениях обнаружено 76 из 106 элементов таблицы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Менделеева. 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>
              <a:defRPr/>
            </a:pPr>
            <a:endParaRPr lang="ru-RU" sz="1400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15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43608" y="3933056"/>
            <a:ext cx="3024336" cy="115134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 элементы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60032" y="3933056"/>
            <a:ext cx="3024336" cy="115134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Условно необходимые элементы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5373216"/>
            <a:ext cx="3024336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H, Na, K, Cu, Mg,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Zn, B, C, N, P, O, S, Mo,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J, </a:t>
            </a:r>
            <a:r>
              <a:rPr lang="en-US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Fe, Co, V.</a:t>
            </a:r>
            <a:endParaRPr lang="ru-RU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5367608"/>
            <a:ext cx="3024336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it-IT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Li, Ag, Сd, Al, S, Ti, Pb,  Se,  Sr,  F,  Ni.</a:t>
            </a:r>
            <a:endParaRPr lang="ru-RU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грохимия 10\Desktop\kartinki-tablicza-mendeleeva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8477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16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9" y="242515"/>
            <a:ext cx="917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Методики расчета доз минеральных удобрений.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704180"/>
            <a:ext cx="3456384" cy="54006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0065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Способы удобрения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10065A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648570"/>
            <a:ext cx="3456384" cy="54006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065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Допосевное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10065A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0471" y="1646802"/>
            <a:ext cx="3456384" cy="54006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0065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Припосевное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10065A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1" name="Picture 5" descr="C:\Users\Агрохимия 10\Desktop\QaoRuAVP5v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35" y="2447425"/>
            <a:ext cx="2327002" cy="1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Агрохимия 10\Desktop\lay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1" y="2447425"/>
            <a:ext cx="2268563" cy="16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15816" y="4189170"/>
            <a:ext cx="3456384" cy="54006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0065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Подкормки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10065A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4" name="Picture 8" descr="https://forexdengi.com/attachment.php?attachmentid=3045016&amp;d=15692791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4" y="4761985"/>
            <a:ext cx="2895224" cy="20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Агрохимия 10\Desktop\412e8e5e49175f7d778a88c15d1376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9" y="4761985"/>
            <a:ext cx="2745779" cy="20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>
            <a:off x="4644008" y="1244240"/>
            <a:ext cx="0" cy="2836945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9" name="Прямая со стрелкой 18"/>
          <p:cNvCxnSpPr/>
          <p:nvPr/>
        </p:nvCxnSpPr>
        <p:spPr>
          <a:xfrm flipH="1">
            <a:off x="2195736" y="974210"/>
            <a:ext cx="720080" cy="674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>
            <a:off x="6372200" y="932018"/>
            <a:ext cx="706463" cy="71478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320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17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1583" y="279207"/>
            <a:ext cx="2878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 норм удобрений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836712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(фосфорных удобрений, калийных удобрений) = 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Ку </a:t>
            </a:r>
            <a:r>
              <a:rPr lang="ru-RU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2587" y="2132856"/>
            <a:ext cx="575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(азотных удобрений) =  (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(азота)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(фосфора)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К</a:t>
            </a:r>
            <a:r>
              <a:rPr lang="en-US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(фосфора) х К) :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100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3054061"/>
            <a:ext cx="4672473" cy="3137203"/>
          </a:xfrm>
          <a:prstGeom prst="roundRect">
            <a:avLst>
              <a:gd name="adj" fmla="val 3850"/>
            </a:avLst>
          </a:prstGeom>
          <a:solidFill>
            <a:srgbClr val="C9FFC9">
              <a:alpha val="72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Ну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норма Р</a:t>
            </a:r>
            <a:r>
              <a:rPr lang="ru-RU" sz="16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кг/га; 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вынос 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К</a:t>
            </a:r>
            <a:r>
              <a:rPr lang="ru-RU" sz="16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с планируемым урожаем зерна, кг/га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Кn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коэффициент использования Р</a:t>
            </a:r>
            <a:r>
              <a:rPr lang="ru-RU" sz="16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К</a:t>
            </a:r>
            <a:r>
              <a:rPr lang="ru-RU" sz="16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из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почвы; 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коэффициент использования 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sz="16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К</a:t>
            </a:r>
            <a:r>
              <a:rPr lang="ru-RU" sz="16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удобрений; 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отношение выноса N с планируемым урожаем зерна к выносу Р</a:t>
            </a:r>
            <a:r>
              <a:rPr lang="ru-RU" sz="16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планируемым урожаем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зерна.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Агрохимия 10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306"/>
            <a:ext cx="2088232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грохимия 10\Desktop\9a1bffdef1f15bfe83fc47d58c53c9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60" y="2881083"/>
            <a:ext cx="2176636" cy="32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:\для презентации\методички сканы\рп - 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9" y="4813276"/>
            <a:ext cx="826665" cy="11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для презентации\методички сканы\рп - 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7" y="5407276"/>
            <a:ext cx="911533" cy="11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для презентации\методички сканы\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17" y="5670000"/>
            <a:ext cx="882523" cy="11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18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Вынос элементов питания 1 ц основной </a:t>
            </a:r>
            <a:r>
              <a:rPr lang="ru-RU" b="1" dirty="0" smtClean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продукции</a:t>
            </a:r>
            <a:r>
              <a:rPr lang="ru-RU" sz="1100" dirty="0" smtClean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 </a:t>
            </a:r>
            <a:r>
              <a:rPr lang="ru-RU" b="1" dirty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учетом побочной), кг</a:t>
            </a:r>
            <a:endParaRPr lang="ru-RU" sz="1100" dirty="0">
              <a:solidFill>
                <a:srgbClr val="10065A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10566"/>
              </p:ext>
            </p:extLst>
          </p:nvPr>
        </p:nvGraphicFramePr>
        <p:xfrm>
          <a:off x="251520" y="1268760"/>
          <a:ext cx="3731430" cy="4587240"/>
        </p:xfrm>
        <a:graphic>
          <a:graphicData uri="http://schemas.openxmlformats.org/drawingml/2006/table">
            <a:tbl>
              <a:tblPr/>
              <a:tblGrid>
                <a:gridCol w="2003238"/>
                <a:gridCol w="648072"/>
                <a:gridCol w="504056"/>
                <a:gridCol w="576064"/>
              </a:tblGrid>
              <a:tr h="121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 </a:t>
                      </a:r>
                    </a:p>
                  </a:txBody>
                  <a:tcPr marL="41396" marR="41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10065A"/>
                          </a:solidFill>
                          <a:effectLst/>
                          <a:latin typeface="Times New Roman"/>
                        </a:rPr>
                        <a:t>N</a:t>
                      </a:r>
                      <a:endParaRPr lang="ru-RU" sz="1400" b="1">
                        <a:solidFill>
                          <a:srgbClr val="10065A"/>
                        </a:solidFill>
                        <a:effectLst/>
                        <a:latin typeface="Times New Roman"/>
                      </a:endParaRPr>
                    </a:p>
                  </a:txBody>
                  <a:tcPr marL="41396" marR="41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400" baseline="-25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400" baseline="-25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solidFill>
                          <a:srgbClr val="10065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396" marR="41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400" baseline="-25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41396" marR="41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1396" marR="41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10065A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400" b="1">
                        <a:solidFill>
                          <a:srgbClr val="10065A"/>
                        </a:solidFill>
                        <a:effectLst/>
                        <a:latin typeface="Times New Roman"/>
                      </a:endParaRPr>
                    </a:p>
                  </a:txBody>
                  <a:tcPr marL="41396" marR="41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1396" marR="41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1396" marR="41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Озимая пшеница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Озимая рожь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Яровая пшеница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3,8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2,4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Кукуруза на зерно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Ячмень 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Овес 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Просо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Сорго на семена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Гречиха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Горох, вика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Соя на зерно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4,9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Сахарная свекла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Подсолнечник 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13,5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7027"/>
              </p:ext>
            </p:extLst>
          </p:nvPr>
        </p:nvGraphicFramePr>
        <p:xfrm>
          <a:off x="4283968" y="1196752"/>
          <a:ext cx="4608512" cy="4160520"/>
        </p:xfrm>
        <a:graphic>
          <a:graphicData uri="http://schemas.openxmlformats.org/drawingml/2006/table">
            <a:tbl>
              <a:tblPr/>
              <a:tblGrid>
                <a:gridCol w="3168352"/>
                <a:gridCol w="504056"/>
                <a:gridCol w="504056"/>
                <a:gridCol w="432048"/>
              </a:tblGrid>
              <a:tr h="2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Картофель 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Кормовые корнеплоды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Однолетние травы, зеленая масса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Однолетние травы, на сено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1,7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Многолетние травы, зеленая масса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Многолетние травы, на сено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Кукуруза на силос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Сорго на силос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Рапс, зеленая масса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Горох, зеленая масса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Овес, зеленая масса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Горчица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5,1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1,7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Рапс, семена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4,5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41396" marR="41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5527139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=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50*3,5=175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 =50*1=50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 =50*2=100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19</a:t>
            </a:fld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448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0065A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Примерное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0065A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содержание элементов питания в почвах пашни Ставропольского края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0065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37525"/>
              </p:ext>
            </p:extLst>
          </p:nvPr>
        </p:nvGraphicFramePr>
        <p:xfrm>
          <a:off x="863588" y="693647"/>
          <a:ext cx="7416823" cy="6048840"/>
        </p:xfrm>
        <a:graphic>
          <a:graphicData uri="http://schemas.openxmlformats.org/drawingml/2006/table">
            <a:tbl>
              <a:tblPr/>
              <a:tblGrid>
                <a:gridCol w="2061521"/>
                <a:gridCol w="2746628"/>
                <a:gridCol w="869558"/>
                <a:gridCol w="869558"/>
                <a:gridCol w="869558"/>
              </a:tblGrid>
              <a:tr h="2147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Зона, район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Преобладающий тип (подтип) почвы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Гумус, %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baseline="-25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aseline="-25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мг/кг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baseline="-25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О, мг/кг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0065A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Апанасенковский</a:t>
                      </a: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Каштановые 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409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Арзгирский 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349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Левокумский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Светло-каштановые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1,56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Нефтекумский 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Светло-каштановые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1,44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Туркменский 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Каштановые солонцеватые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334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Александровский 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типичный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Благодарненский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324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Буденовский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1,97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Ипатовский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Темно-каштановые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Курской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Темно-каштановые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2,19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319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Новоселецкий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Темно-каштановые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2,47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261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Петровский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Темно-каштановые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Советский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Темно-каштановые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339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Степновский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Темно-каштановые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Изобильненский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обыкновенный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346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Грачевский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обыкновенный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Кочубеевский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обыкновенный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Красногвардейский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южный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Андроповский 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Черноземы солонцеватые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363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Новоалександровский 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обыкновенный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379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Труновский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обыкновенный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Шпаковский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обыкновенный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334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Георгиевский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южный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Минераловодский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Черноземы солонцеватые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323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Кировский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южный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319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Предгорный 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Чернозем выщелоченный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377</a:t>
                      </a:r>
                      <a:endParaRPr lang="ru-RU" sz="12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63" marR="3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072539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Макроэлементы 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это химические элементы, которые растения усваивают в больших количествах. Содержание таких веществ в растениях варьирует от сотых долей процента до нескольких десятков процентов. 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1464" y="1072539"/>
            <a:ext cx="4064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Микроэлементы 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это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химические элементы, необходимые для протекания жизненно важных процессов в живых организмах и содержащиеся в них в очень небольших количествах (менее 0,001%). Несмотря на ничтожное содержание они крайне необходимы растениям. 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71" b="66786"/>
          <a:stretch/>
        </p:blipFill>
        <p:spPr bwMode="auto">
          <a:xfrm>
            <a:off x="2862965" y="4644077"/>
            <a:ext cx="13287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6" r="80326" b="33769"/>
          <a:stretch/>
        </p:blipFill>
        <p:spPr bwMode="auto">
          <a:xfrm>
            <a:off x="273224" y="3319308"/>
            <a:ext cx="1311804" cy="132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0" r="80833"/>
          <a:stretch/>
        </p:blipFill>
        <p:spPr bwMode="auto">
          <a:xfrm>
            <a:off x="1585028" y="3807800"/>
            <a:ext cx="1277937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03" y="4389433"/>
            <a:ext cx="1721767" cy="172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12" y="4884271"/>
            <a:ext cx="1718239" cy="171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65" y="4492769"/>
            <a:ext cx="1181235" cy="118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81" y="4500455"/>
            <a:ext cx="1763241" cy="176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59" y="3639475"/>
            <a:ext cx="1610841" cy="161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22" y="4242638"/>
            <a:ext cx="1157192" cy="1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50665"/>
            <a:ext cx="917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Питание растений и его периодичность.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20</a:t>
            </a:fld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2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Коэффициенты использования элементов питания из почвы с программируемым урожаем (К</a:t>
            </a:r>
            <a:r>
              <a:rPr lang="en-US" b="1" baseline="-25000" dirty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</a:t>
            </a:r>
            <a:r>
              <a:rPr lang="ru-RU" b="1" dirty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(Агеев В.В., </a:t>
            </a:r>
            <a:r>
              <a:rPr lang="ru-RU" b="1" dirty="0" smtClean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Есаулко А.Н.)</a:t>
            </a:r>
            <a:endParaRPr lang="ru-RU" sz="1400" dirty="0">
              <a:solidFill>
                <a:srgbClr val="10065A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81617"/>
              </p:ext>
            </p:extLst>
          </p:nvPr>
        </p:nvGraphicFramePr>
        <p:xfrm>
          <a:off x="1403648" y="762963"/>
          <a:ext cx="5904656" cy="5681204"/>
        </p:xfrm>
        <a:graphic>
          <a:graphicData uri="http://schemas.openxmlformats.org/drawingml/2006/table">
            <a:tbl>
              <a:tblPr/>
              <a:tblGrid>
                <a:gridCol w="1476164"/>
                <a:gridCol w="1476164"/>
                <a:gridCol w="1476164"/>
                <a:gridCol w="1476164"/>
              </a:tblGrid>
              <a:tr h="347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Р</a:t>
                      </a:r>
                      <a:r>
                        <a:rPr lang="ru-RU" sz="1000" baseline="-25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000" baseline="-25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почве, мг/кг</a:t>
                      </a:r>
                      <a:endParaRPr lang="ru-RU" sz="10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en-US" sz="1000" baseline="-25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фосфора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К</a:t>
                      </a:r>
                      <a:r>
                        <a:rPr lang="ru-RU" sz="1000" baseline="-25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в почве, мг/кг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en-US" sz="1000" baseline="-25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калия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&lt;10,0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&lt;100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0, 63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0,83</a:t>
                      </a:r>
                      <a:endParaRPr lang="ru-RU" sz="10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21</a:t>
            </a:fld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45616"/>
              </p:ext>
            </p:extLst>
          </p:nvPr>
        </p:nvGraphicFramePr>
        <p:xfrm>
          <a:off x="1475656" y="95165"/>
          <a:ext cx="6336704" cy="6659880"/>
        </p:xfrm>
        <a:graphic>
          <a:graphicData uri="http://schemas.openxmlformats.org/drawingml/2006/table">
            <a:tbl>
              <a:tblPr/>
              <a:tblGrid>
                <a:gridCol w="1584176"/>
                <a:gridCol w="1584176"/>
                <a:gridCol w="1584176"/>
                <a:gridCol w="1584176"/>
              </a:tblGrid>
              <a:tr h="159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27,0</a:t>
                      </a:r>
                      <a:endParaRPr lang="ru-RU" sz="10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&gt;350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 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0,91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0,92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0,93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0,94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0,97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0,98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&gt;45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22</a:t>
            </a:fld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7010" y="447019"/>
            <a:ext cx="59584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0065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Средние коэффициенты использования питательных веществ растениями из удобрений, %</a:t>
            </a:r>
            <a:endParaRPr lang="ru-RU" sz="1200" dirty="0">
              <a:solidFill>
                <a:srgbClr val="10065A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23165"/>
              </p:ext>
            </p:extLst>
          </p:nvPr>
        </p:nvGraphicFramePr>
        <p:xfrm>
          <a:off x="1623365" y="1484784"/>
          <a:ext cx="5897270" cy="788670"/>
        </p:xfrm>
        <a:graphic>
          <a:graphicData uri="http://schemas.openxmlformats.org/drawingml/2006/table">
            <a:tbl>
              <a:tblPr/>
              <a:tblGrid>
                <a:gridCol w="1989827"/>
                <a:gridCol w="1989827"/>
                <a:gridCol w="1917616"/>
              </a:tblGrid>
              <a:tr h="16709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Минеральных </a:t>
                      </a:r>
                      <a:endParaRPr lang="ru-RU" sz="11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500" baseline="-25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5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500" baseline="-25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500" baseline="-250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50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0065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</a:t>
                      </a:r>
                      <a:endParaRPr lang="ru-RU" sz="1100" dirty="0">
                        <a:solidFill>
                          <a:srgbClr val="10065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26369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(фосфорных удобрений, калийных удобрений) = (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 Ку </a:t>
            </a:r>
            <a:r>
              <a:rPr lang="ru-RU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(Р2О5)= (50-50*0,38):35*100 = 89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(К2О)= (100-100*0,97):70*100 =4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43711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(азотных удобрений) =  (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(азота)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(фосфора)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К</a:t>
            </a:r>
            <a:r>
              <a:rPr lang="en-US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(фосфора) х К) :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baseline="-25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= (175-(50*0,38*3,5)/65*100=167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К=175/50=3,5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just"/>
            <a:endParaRPr lang="ru-RU" sz="14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23</a:t>
            </a:fld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8710" y="836712"/>
            <a:ext cx="67783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Формула разработанная специалистами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Ставропольского НИИСХ и ГЦАС «Ставропольский» (Петрова Л.Н., Чернов А.Я., Шустикова Е.П. и др., 1987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Н=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УВКк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indent="450215" algn="ctr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де: 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 – норма удобрений, кг/га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д.в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.;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планируемый урожай основной продукции,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/га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– вынос N, Р</a:t>
            </a:r>
            <a:r>
              <a:rPr lang="ru-RU" sz="2000" b="1" baseline="-25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b="1" baseline="-25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 К</a:t>
            </a:r>
            <a:r>
              <a:rPr lang="ru-RU" sz="2000" b="1" baseline="-25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 ц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основной продукции,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кг;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992505" algn="l"/>
              </a:tabLst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Кк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коэффициент компенсации выноса элементов питания за счет удобрений.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24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6678" y="404664"/>
            <a:ext cx="712879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Группировка культур по обеспеченности в азоте и средние коэффициенты компенсации за счет азотных удобрений (на фоне хорошего фосфорного питания)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9842"/>
              </p:ext>
            </p:extLst>
          </p:nvPr>
        </p:nvGraphicFramePr>
        <p:xfrm>
          <a:off x="1907704" y="1628800"/>
          <a:ext cx="5575914" cy="4794540"/>
        </p:xfrm>
        <a:graphic>
          <a:graphicData uri="http://schemas.openxmlformats.org/drawingml/2006/table">
            <a:tbl>
              <a:tblPr firstRow="1" firstCol="1" bandRow="1"/>
              <a:tblGrid>
                <a:gridCol w="2963881"/>
                <a:gridCol w="1140575"/>
                <a:gridCol w="1471458"/>
              </a:tblGrid>
              <a:tr h="431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 культур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Коэффициент компенсации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Озимая пшеница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10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10-15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16-20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21-25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25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Озимый и яровой ячмень, рожь, гречиха, просо, кукуруза на зерно, подсолнечник, клещевина, рис, сахарная свекла, овощи, картофель, кормовые корнеплоды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Однолетние травы, кукуруза на силос и зеленый корм, сорго на силос, зернобобовые смеси, многолетние насаждения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Зернобобовые, многолетние бобовые травы на богаре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34607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25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8394"/>
            <a:ext cx="70567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Коэффициенты компенсации выноса фосфора за счет удобрений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12985"/>
              </p:ext>
            </p:extLst>
          </p:nvPr>
        </p:nvGraphicFramePr>
        <p:xfrm>
          <a:off x="1475656" y="539276"/>
          <a:ext cx="6624736" cy="6415524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2304256"/>
                <a:gridCol w="2160240"/>
              </a:tblGrid>
              <a:tr h="399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в почве подвижного фосфора, мг/кг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Сельскохозяйственные культуры на орошении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Сельскохозяйственные культуры на  богаре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10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10,1-11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11,1-12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12,1-13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13,1-14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14,1-15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15,1-16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16,1-17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17,1-18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18,1-19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19,1-20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20,1-21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21,1-22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22,1-23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23,1-24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24,1-25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25,1-26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26,1-27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27,1-28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28,1-29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29,1-30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30,1-31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31,1-32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32,1-33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33,1-34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34,1-35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35,1-36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36,1-37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37,1-38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38,1-39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39,1-40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26</a:t>
            </a:fld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763284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Коэффициенты компенсации выноса калия за счет удобрений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10422"/>
              </p:ext>
            </p:extLst>
          </p:nvPr>
        </p:nvGraphicFramePr>
        <p:xfrm>
          <a:off x="1223628" y="697359"/>
          <a:ext cx="6696743" cy="6134100"/>
        </p:xfrm>
        <a:graphic>
          <a:graphicData uri="http://schemas.openxmlformats.org/drawingml/2006/table">
            <a:tbl>
              <a:tblPr firstRow="1" firstCol="1" bandRow="1"/>
              <a:tblGrid>
                <a:gridCol w="3384142"/>
                <a:gridCol w="3312601"/>
              </a:tblGrid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в почве обменного калия, мг/кг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Коэффициент компенсации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100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101-120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121-140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141-160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161-180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181-200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201-220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221-240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241-260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261-280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281-300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301-320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321-340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341-360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361-380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381-400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401-420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421-440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441-460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461-480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461-480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481-500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500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27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8575" y="131763"/>
            <a:ext cx="9115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 дозы азотных удобрений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03350" y="548680"/>
            <a:ext cx="5868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Почвенная диагностика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22833" y="1196752"/>
            <a:ext cx="4321175" cy="532453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Градация запасов продуктивной влаги в метровом слое почвы в весенний период: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менее 80 мм – плохие;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80-120 мм – недостаточные;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121 – 140 мм – удовлетворительные;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141 – 160 мм – хорошие;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161 мм и выше – отличные.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Уровни обеспеченности озимой пшеницы по содержанию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</a:t>
            </a:r>
            <a:r>
              <a:rPr kumimoji="0" lang="ru-RU" sz="2000" b="1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слое почвы 0-100 см: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Низкий - &lt; 75 кг/га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Средний – 75-100 кг/га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Повышенный – 101-125 кг/га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Высокий - &gt; 125 кг/га</a:t>
            </a: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941192" y="1556792"/>
            <a:ext cx="3951288" cy="378565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Хорошее и удовлетворительное состояние посевов.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Содержание подвижного фосфора не менее 20 мг/ кг почвы.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Запасы продуктивной влаги в метровом слое не менее 100 мм.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Низкое содержание нитратного азота в метровом слое почвы (менее 75 кг/га).</a:t>
            </a:r>
          </a:p>
        </p:txBody>
      </p:sp>
    </p:spTree>
    <p:extLst>
      <p:ext uri="{BB962C8B-B14F-4D97-AF65-F5344CB8AC3E}">
        <p14:creationId xmlns:p14="http://schemas.microsoft.com/office/powerpoint/2010/main" val="24866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28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8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методики расчёта азотной подкормки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11327"/>
              </p:ext>
            </p:extLst>
          </p:nvPr>
        </p:nvGraphicFramePr>
        <p:xfrm>
          <a:off x="179512" y="692150"/>
          <a:ext cx="8712968" cy="6048375"/>
        </p:xfrm>
        <a:graphic>
          <a:graphicData uri="http://schemas.openxmlformats.org/drawingml/2006/table">
            <a:tbl>
              <a:tblPr/>
              <a:tblGrid>
                <a:gridCol w="4356484"/>
                <a:gridCol w="4356484"/>
              </a:tblGrid>
              <a:tr h="6048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влагообеспеченности по формуле: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10) –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 где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запасы продуктивной влаги, мм;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 – влажность почвы, %;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влажность устойчивого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завядания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толщина слоя почвы, см;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объемная масса почвы, г/см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4288" marR="0" lvl="0" indent="-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14288" marR="0" lvl="0" indent="-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Объемная масса почвы, г/см</a:t>
                      </a:r>
                      <a:r>
                        <a:rPr kumimoji="0" lang="ru-RU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97425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11" marR="6011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14288" marR="0" lvl="0" indent="-14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8" marR="0" lvl="0" indent="-14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почвы нитратным азотом рассчитывается по формуле:</a:t>
                      </a:r>
                    </a:p>
                    <a:p>
                      <a:pPr marL="14288" marR="0" lvl="0" indent="-14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8" marR="0" lvl="0" indent="-14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Х=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)·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/ 10,    где</a:t>
                      </a:r>
                    </a:p>
                    <a:p>
                      <a:pPr marL="14288" marR="0" lvl="0" indent="-14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8" marR="0" lvl="0" indent="-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– содержание азота, кг/га;</a:t>
                      </a:r>
                    </a:p>
                    <a:p>
                      <a:pPr marL="14288" marR="0" lvl="0" indent="-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количество нитратного азота по результатам анализа, мг/кг;</a:t>
                      </a:r>
                    </a:p>
                    <a:p>
                      <a:pPr marL="14288" marR="0" lvl="0" indent="-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толщина слоя почвы, см;</a:t>
                      </a:r>
                    </a:p>
                    <a:p>
                      <a:pPr marL="14288" marR="0" lvl="0" indent="-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объемная масса почвы, г/см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4288" marR="0" lvl="0" indent="-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288" marR="0" lvl="0" indent="3492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каждого слоя 30 см запасы азота рассчитываются отдельно, а затем результат суммируется.</a:t>
                      </a:r>
                    </a:p>
                    <a:p>
                      <a:pPr marL="14288" marR="0" lvl="0" indent="3492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Доза подкормки устанавливается по разности между количеством азота, необходимого для планируемого урожая и фактическим его содержанием в слое почвы  0-90 см. </a:t>
                      </a:r>
                    </a:p>
                  </a:txBody>
                  <a:tcPr marL="60111" marR="6011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 descr="C:\Users\Агрохимия 10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442753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29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512" y="11663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Дозы минеральных удобрений для внекорневой подкормки при 100% недостаточности,  на 1 га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18946"/>
              </p:ext>
            </p:extLst>
          </p:nvPr>
        </p:nvGraphicFramePr>
        <p:xfrm>
          <a:off x="400512" y="798811"/>
          <a:ext cx="4675544" cy="595274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55712"/>
                <a:gridCol w="2419632"/>
                <a:gridCol w="1080120"/>
                <a:gridCol w="720080"/>
              </a:tblGrid>
              <a:tr h="1457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Удобрение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Мочевина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Калий сернокислый 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Калий хлористый 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KCl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Кальциевая селитра 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Ca(NO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Сульфат магния 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MgSO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Сульфат цинка (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ZnSO</a:t>
                      </a:r>
                      <a:r>
                        <a:rPr lang="en-US" sz="1400" baseline="-25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Сульфат марганца 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MnSO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Молибдат аммония ((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MoO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Сульфат железа 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FeSO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Сульфат меди 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CuSO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Борная кислота (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400" baseline="-25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</a:t>
                      </a:r>
                      <a:r>
                        <a:rPr lang="en-US" sz="1400" baseline="-25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Хлорид кобальта (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CoCl</a:t>
                      </a:r>
                      <a:r>
                        <a:rPr lang="en-US" sz="1400" b="1" baseline="-25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Калий йодистый 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KJ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Сульфат алюминия (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(SO</a:t>
                      </a:r>
                      <a:r>
                        <a:rPr lang="en-US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1400" baseline="-25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Селенат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натрия (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400" baseline="-25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SeO</a:t>
                      </a:r>
                      <a:r>
                        <a:rPr lang="en-US" sz="1400" baseline="-25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92080" y="772915"/>
            <a:ext cx="346136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Расчет рекомендуемых внекорневых подкормок производится так: 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 графику находим % потребности например в кобальте 43%.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х=43·30/100 = 12,9 г хлорида кобальта. </a:t>
            </a:r>
          </a:p>
        </p:txBody>
      </p:sp>
    </p:spTree>
    <p:extLst>
      <p:ext uri="{BB962C8B-B14F-4D97-AF65-F5344CB8AC3E}">
        <p14:creationId xmlns:p14="http://schemas.microsoft.com/office/powerpoint/2010/main" val="30042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 rot="16200000">
            <a:off x="3603886" y="-2534978"/>
            <a:ext cx="1941669" cy="9138564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21847" y="1066147"/>
            <a:ext cx="9138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361950" algn="just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Питание растений – это обмен веществ между растением и окружающей средой: переход веществ из почвы,  воздуха в состав растительной ткани и преобразования их в сложные органические соединения в процессе метаболизма и вывод метаболизмом из них.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5438" y="3140968"/>
            <a:ext cx="5502666" cy="115212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Воздушное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rot="10800000">
            <a:off x="4067944" y="4077072"/>
            <a:ext cx="5076056" cy="1152128"/>
          </a:xfrm>
          <a:prstGeom prst="homePlate">
            <a:avLst>
              <a:gd name="adj" fmla="val 5180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-27291" y="5055781"/>
            <a:ext cx="5508104" cy="1152128"/>
          </a:xfrm>
          <a:prstGeom prst="homePlate">
            <a:avLst/>
          </a:prstGeom>
          <a:solidFill>
            <a:srgbClr val="74BF2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4279666"/>
            <a:ext cx="4514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Корневое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4425" y="5277902"/>
            <a:ext cx="474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Некорневое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3</a:t>
            </a:fld>
            <a:endParaRPr lang="ru-RU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9196" b="3380"/>
          <a:stretch>
            <a:fillRect/>
          </a:stretch>
        </p:blipFill>
        <p:spPr bwMode="auto">
          <a:xfrm>
            <a:off x="1475656" y="1071563"/>
            <a:ext cx="6192688" cy="545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35050" y="285750"/>
            <a:ext cx="7073900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436F1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ПИТАНИЯ РАСТЕНИЙ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4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52128"/>
            <a:ext cx="45106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поглощение листьями из воздуха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образование углеводов из углекислого газа и воды с использованием солнечной энергии хлорофиллом листьев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1950" algn="just"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6СО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+ 6Н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+ 6О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indent="361950" algn="ctr">
              <a:defRPr/>
            </a:pPr>
            <a:endParaRPr lang="ru-RU" sz="2400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Воздушное питание – это процесс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фотосинтеза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1950"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удобрений оказывает косвенное действие на воздушное питание.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0"/>
            <a:ext cx="5502666" cy="115212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Воздушное питание -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grotehnology.com/assets/agro/image/intensivnaya/zdrav-bud-koren_ris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12" y="1168174"/>
            <a:ext cx="4572000" cy="439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98808" y="1168174"/>
            <a:ext cx="302433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24154" y="1152128"/>
            <a:ext cx="277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примере озимой пшеницы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76126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5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323" y="1205528"/>
            <a:ext cx="5433199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поглощение, превращение и усвоение минеральных элементов питания корнями растений.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2857" y="0"/>
            <a:ext cx="5502666" cy="1152128"/>
          </a:xfrm>
          <a:prstGeom prst="homePlate">
            <a:avLst/>
          </a:prstGeom>
          <a:solidFill>
            <a:schemeClr val="accent3">
              <a:lumMod val="75000"/>
              <a:alpha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Корневое питание -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6</a:t>
            </a:fld>
            <a:endParaRPr lang="ru-RU" sz="2000">
              <a:solidFill>
                <a:srgbClr val="002060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43" y="362713"/>
            <a:ext cx="3096344" cy="241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ятиугольник 11"/>
          <p:cNvSpPr/>
          <p:nvPr/>
        </p:nvSpPr>
        <p:spPr>
          <a:xfrm>
            <a:off x="0" y="2419755"/>
            <a:ext cx="5502666" cy="1152128"/>
          </a:xfrm>
          <a:prstGeom prst="homePlate">
            <a:avLst/>
          </a:prstGeom>
          <a:solidFill>
            <a:schemeClr val="accent3">
              <a:lumMod val="75000"/>
              <a:alpha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Некорневое питание -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162" y="3571883"/>
            <a:ext cx="5512828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процесс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поступление питательных веществ в растения через надземные органы. Открытие этого процесса послужило развитию применения некорневых подкормок, которые позволяют повысить урожай и его качество.</a:t>
            </a:r>
          </a:p>
        </p:txBody>
      </p:sp>
      <p:pic>
        <p:nvPicPr>
          <p:cNvPr id="2050" name="Picture 2" descr="C:\Users\Агрохимия 10\Downloads\Рисунок1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50" y="3003786"/>
            <a:ext cx="3334437" cy="28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349" y="380111"/>
            <a:ext cx="8016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выделяют три периода питания растений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51520" y="836712"/>
            <a:ext cx="3816424" cy="322174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Критический период,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отсутствие или недостаток какого-либо элемента нельзя восполнить присутствием его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будущем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Как правило, критический период потребления элементов питания совпадает с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первыми двумя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неделями роста растений после всходов, что объясняется высокой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напряженностью синтетических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процессов, происходящих в это время в растительном организме, и сопряжено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слаборазвитой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корневой системой, закладкой и дифференциацией. А оптимальное питание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последующие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периоды роста растений не может восполнить ущерб, нанесенный растению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критический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питания.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860032" y="836712"/>
            <a:ext cx="3744416" cy="322174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аксимального потребления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растений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законченным циклом развития период максимального потребления совпадает с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межфазным периодом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весеннее кущение-цветение. За этот период, например, озимая пшеница,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кукуруза, подсолнечник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горох усваивают соответственно: азота 85, 85, 72, 83%, фосфора -75, 79, 93, 93%,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калия 80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72, 45, 88% от максимального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потребления.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699792" y="4365104"/>
            <a:ext cx="3744416" cy="237626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еутилизации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(повторного использования) </a:t>
            </a:r>
            <a:endParaRPr lang="ru-RU" sz="14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цветению растений интенсивность поглощения элементов питания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внешней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 резко снижается не только в связи с физиологическим состоянием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растительного организма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и с влагообеспеченностью, и содержанием доступных элементов питания 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почве. Растение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вынуждено повторно использовать уже поглощенные элементы питания из старых органов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завершение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урожая.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https://www.seekpng.com/png/full/34-340740_corn-wheat-pl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04" y="4058451"/>
            <a:ext cx="18837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верх 12"/>
          <p:cNvSpPr/>
          <p:nvPr/>
        </p:nvSpPr>
        <p:spPr>
          <a:xfrm rot="19996694">
            <a:off x="2056567" y="4230000"/>
            <a:ext cx="555779" cy="520947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5400000">
            <a:off x="4150696" y="2017770"/>
            <a:ext cx="541215" cy="601543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2970534">
            <a:off x="6547812" y="4167302"/>
            <a:ext cx="541215" cy="52781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t>7</a:t>
            </a:fld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7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>
                <a:solidFill>
                  <a:srgbClr val="002060"/>
                </a:solidFill>
              </a:rPr>
              <a:pPr/>
              <a:t>8</a:t>
            </a:fld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4245" y="478178"/>
            <a:ext cx="6153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Визуальные признаки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азотного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голодания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335346" cy="495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8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89243" y="1362411"/>
            <a:ext cx="2257470" cy="686974"/>
          </a:xfrm>
          <a:prstGeom prst="ellipse">
            <a:avLst/>
          </a:prstGeom>
          <a:solidFill>
            <a:sysClr val="window" lastClr="FFFFFF">
              <a:alpha val="89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9" name="Picture 4" descr="C:\Users\Агрохимия 10\Desktop\vtekuINGDw9Db01afYq2TC41twh2YUMI5pvl_eEMdsANY1ckg1IRIPnOLkb8F81FvOolEvIxsMrfjdgoLPhBjO-mwG2CBjvPN0vp6o2Pc5irAFJN1pXzybIPdZ1x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01" y="494220"/>
            <a:ext cx="3537780" cy="26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грохимия 10\Desktop\def-fosfora-na-kukuruz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8" b="13852"/>
          <a:stretch/>
        </p:blipFill>
        <p:spPr bwMode="auto">
          <a:xfrm>
            <a:off x="4873301" y="494221"/>
            <a:ext cx="3606718" cy="25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4698" y="3105513"/>
            <a:ext cx="3958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Недостаток фосфора у растений томата</a:t>
            </a:r>
            <a:endParaRPr lang="ru-RU" sz="1600" kern="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7264" y="3118270"/>
            <a:ext cx="4386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Недостаток фосфора у кукурузы</a:t>
            </a:r>
            <a:endParaRPr lang="ru-RU" sz="1600" kern="0" dirty="0">
              <a:solidFill>
                <a:srgbClr val="002060"/>
              </a:solidFill>
            </a:endParaRPr>
          </a:p>
        </p:txBody>
      </p:sp>
      <p:pic>
        <p:nvPicPr>
          <p:cNvPr id="13" name="Picture 5" descr="C:\Users\Агрохимия 10\Desktop\q7EjCU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79" y="3549270"/>
            <a:ext cx="3537780" cy="26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грохимия 10\Desktop\недостаток фосфора на винограде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40" y="3524546"/>
            <a:ext cx="3606719" cy="26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49924" y="6268915"/>
            <a:ext cx="3958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Недостаток фосфора у озимой пшеницы</a:t>
            </a:r>
            <a:endParaRPr lang="ru-RU" sz="1600" kern="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73301" y="6275460"/>
            <a:ext cx="3958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Недостаток фосфора у винограда</a:t>
            </a:r>
            <a:endParaRPr lang="ru-RU" sz="1600" kern="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8056" y="48598"/>
            <a:ext cx="661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Визуальные признаки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фосфорного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голодания </a:t>
            </a:r>
          </a:p>
        </p:txBody>
      </p:sp>
    </p:spTree>
    <p:extLst>
      <p:ext uri="{BB962C8B-B14F-4D97-AF65-F5344CB8AC3E}">
        <p14:creationId xmlns:p14="http://schemas.microsoft.com/office/powerpoint/2010/main" val="11053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2609</Words>
  <Application>Microsoft Office PowerPoint</Application>
  <PresentationFormat>Экран (4:3)</PresentationFormat>
  <Paragraphs>994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Агрохимия 12</dc:creator>
  <cp:lastModifiedBy>Агрохимия 10</cp:lastModifiedBy>
  <cp:revision>59</cp:revision>
  <cp:lastPrinted>2021-09-29T11:55:42Z</cp:lastPrinted>
  <dcterms:created xsi:type="dcterms:W3CDTF">2021-09-27T11:11:44Z</dcterms:created>
  <dcterms:modified xsi:type="dcterms:W3CDTF">2023-01-31T12:05:07Z</dcterms:modified>
</cp:coreProperties>
</file>